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25923875" cy="46085125"/>
  <p:notesSz cx="9926638" cy="1435576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6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6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6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6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88">
          <p15:clr>
            <a:srgbClr val="A4A3A4"/>
          </p15:clr>
        </p15:guide>
        <p15:guide id="2" pos="14364">
          <p15:clr>
            <a:srgbClr val="A4A3A4"/>
          </p15:clr>
        </p15:guide>
        <p15:guide id="3" orient="horz" pos="3863">
          <p15:clr>
            <a:srgbClr val="A4A3A4"/>
          </p15:clr>
        </p15:guide>
        <p15:guide id="4" pos="1229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4521">
          <p15:clr>
            <a:srgbClr val="A4A3A4"/>
          </p15:clr>
        </p15:guide>
        <p15:guide id="2" pos="312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EFF"/>
    <a:srgbClr val="FBFBFF"/>
    <a:srgbClr val="EFEFFF"/>
    <a:srgbClr val="E9E9FF"/>
    <a:srgbClr val="FF9900"/>
    <a:srgbClr val="FF9999"/>
    <a:srgbClr val="A50021"/>
    <a:srgbClr val="F2F4FC"/>
    <a:srgbClr val="F3F3FB"/>
    <a:srgbClr val="FCF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C2B0AF-73D8-4D2F-8163-31D256198D49}" v="1" dt="2023-01-12T09:09:26.3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68" autoAdjust="0"/>
    <p:restoredTop sz="98282" autoAdjust="0"/>
  </p:normalViewPr>
  <p:slideViewPr>
    <p:cSldViewPr snapToGrid="0">
      <p:cViewPr>
        <p:scale>
          <a:sx n="66" d="100"/>
          <a:sy n="66" d="100"/>
        </p:scale>
        <p:origin x="32" y="-120"/>
      </p:cViewPr>
      <p:guideLst>
        <p:guide orient="horz" pos="3588"/>
        <p:guide pos="14364"/>
        <p:guide orient="horz" pos="3863"/>
        <p:guide pos="1229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4" d="100"/>
        <a:sy n="34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2076" y="-84"/>
      </p:cViewPr>
      <p:guideLst>
        <p:guide orient="horz" pos="4521"/>
        <p:guide pos="3127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a | Codan-Consulting" userId="554184bf-26f9-450e-9c72-a656417ae593" providerId="ADAL" clId="{1AC2B0AF-73D8-4D2F-8163-31D256198D49}"/>
    <pc:docChg chg="modSld">
      <pc:chgData name="Bara | Codan-Consulting" userId="554184bf-26f9-450e-9c72-a656417ae593" providerId="ADAL" clId="{1AC2B0AF-73D8-4D2F-8163-31D256198D49}" dt="2023-06-23T10:40:42.870" v="0" actId="20577"/>
      <pc:docMkLst>
        <pc:docMk/>
      </pc:docMkLst>
      <pc:sldChg chg="modSp mod">
        <pc:chgData name="Bara | Codan-Consulting" userId="554184bf-26f9-450e-9c72-a656417ae593" providerId="ADAL" clId="{1AC2B0AF-73D8-4D2F-8163-31D256198D49}" dt="2023-06-23T10:40:42.870" v="0" actId="20577"/>
        <pc:sldMkLst>
          <pc:docMk/>
          <pc:sldMk cId="0" sldId="260"/>
        </pc:sldMkLst>
        <pc:spChg chg="mod">
          <ac:chgData name="Bara | Codan-Consulting" userId="554184bf-26f9-450e-9c72-a656417ae593" providerId="ADAL" clId="{1AC2B0AF-73D8-4D2F-8163-31D256198D49}" dt="2023-06-23T10:40:42.870" v="0" actId="20577"/>
          <ac:spMkLst>
            <pc:docMk/>
            <pc:sldMk cId="0" sldId="260"/>
            <ac:spMk id="3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4302134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3007" tIns="66503" rIns="133007" bIns="66503" numCol="1" anchor="t" anchorCtr="0" compatLnSpc="1">
            <a:prstTxWarp prst="textNoShape">
              <a:avLst/>
            </a:prstTxWarp>
          </a:bodyPr>
          <a:lstStyle>
            <a:lvl1pPr defTabSz="1330224">
              <a:defRPr sz="1500"/>
            </a:lvl1pPr>
          </a:lstStyle>
          <a:p>
            <a:endParaRPr lang="de-DE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9674" y="1"/>
            <a:ext cx="4305354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3007" tIns="66503" rIns="133007" bIns="66503" numCol="1" anchor="t" anchorCtr="0" compatLnSpc="1">
            <a:prstTxWarp prst="textNoShape">
              <a:avLst/>
            </a:prstTxWarp>
          </a:bodyPr>
          <a:lstStyle>
            <a:lvl1pPr algn="r" defTabSz="1330224">
              <a:defRPr sz="1500"/>
            </a:lvl1pPr>
          </a:lstStyle>
          <a:p>
            <a:endParaRPr lang="de-DE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451225" y="1074738"/>
            <a:ext cx="3030538" cy="5387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3792" y="6818314"/>
            <a:ext cx="7939056" cy="6462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3007" tIns="66503" rIns="133007" bIns="665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13635039"/>
            <a:ext cx="4302134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3007" tIns="66503" rIns="133007" bIns="66503" numCol="1" anchor="b" anchorCtr="0" compatLnSpc="1">
            <a:prstTxWarp prst="textNoShape">
              <a:avLst/>
            </a:prstTxWarp>
          </a:bodyPr>
          <a:lstStyle>
            <a:lvl1pPr defTabSz="1330224">
              <a:defRPr sz="1500"/>
            </a:lvl1pPr>
          </a:lstStyle>
          <a:p>
            <a:endParaRPr lang="de-DE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9674" y="13635039"/>
            <a:ext cx="4305354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3007" tIns="66503" rIns="133007" bIns="66503" numCol="1" anchor="b" anchorCtr="0" compatLnSpc="1">
            <a:prstTxWarp prst="textNoShape">
              <a:avLst/>
            </a:prstTxWarp>
          </a:bodyPr>
          <a:lstStyle>
            <a:lvl1pPr algn="r" defTabSz="1330224">
              <a:defRPr sz="1500"/>
            </a:lvl1pPr>
          </a:lstStyle>
          <a:p>
            <a:fld id="{6CD3B044-6173-4CE6-A90F-10544542B62A}" type="slidenum">
              <a:rPr lang="de-DE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96210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546400-614E-45C0-A19D-E039FD0BCE9A}" type="slidenum">
              <a:rPr lang="de-DE">
                <a:solidFill>
                  <a:prstClr val="black"/>
                </a:solidFill>
              </a:rPr>
              <a:pPr/>
              <a:t>1</a:t>
            </a:fld>
            <a:endParaRPr lang="de-DE">
              <a:solidFill>
                <a:prstClr val="black"/>
              </a:solidFill>
            </a:endParaRPr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449638" y="1076325"/>
            <a:ext cx="3027362" cy="538321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2771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44579" y="14316938"/>
            <a:ext cx="22034722" cy="9877077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3889154" y="26114229"/>
            <a:ext cx="18145569" cy="1177866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68FDD-AAF8-4BC3-87CA-7AA9C8B67A03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A87BA-E689-4A27-9B61-35EA9695B9B2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18795668" y="1845711"/>
            <a:ext cx="5832301" cy="3932204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295908" y="1845711"/>
            <a:ext cx="17362596" cy="3932204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C0C25-EA83-4A25-883B-CE329B77D15B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F4E3F-15E8-4861-B947-7B9F25E2E776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7449" y="29614303"/>
            <a:ext cx="22036151" cy="915234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047449" y="19532334"/>
            <a:ext cx="22036151" cy="1008196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BF6D1-78E8-48C5-A8DB-A6C5F73F7277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295910" y="10752521"/>
            <a:ext cx="11597447" cy="304152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3030519" y="10752521"/>
            <a:ext cx="11597448" cy="304152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0F0F01-DA43-4CAA-B488-9BE4D63E61C1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295911" y="10315647"/>
            <a:ext cx="11454569" cy="42993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295911" y="14614961"/>
            <a:ext cx="11454569" cy="265527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13169113" y="10315647"/>
            <a:ext cx="11458855" cy="42993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13169113" y="14614961"/>
            <a:ext cx="11458855" cy="2655279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2EA838-1670-470F-8D8A-2DF708F39585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F9DCE-6E05-47E8-B387-46416FC48DC2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82443-DC38-4D3A-9B0A-6F4AC28041CE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295911" y="1835550"/>
            <a:ext cx="8528417" cy="78078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135802" y="1835547"/>
            <a:ext cx="14492167" cy="3933220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295911" y="9643403"/>
            <a:ext cx="8528417" cy="315243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9D7171-7EA1-4CF9-9B3B-2A12F6A9FF62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0762" y="32259253"/>
            <a:ext cx="15555183" cy="380825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080762" y="4118129"/>
            <a:ext cx="15555183" cy="276500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080762" y="36067505"/>
            <a:ext cx="15555183" cy="54084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104BC-E187-4FCC-955D-0D1CE14D85F1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0000">
              <a:schemeClr val="bg1"/>
            </a:gs>
            <a:gs pos="75000">
              <a:schemeClr val="bg1"/>
            </a:gs>
            <a:gs pos="100000">
              <a:srgbClr val="A0BEFF">
                <a:alpha val="25098"/>
              </a:srgb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911" y="1845708"/>
            <a:ext cx="23332059" cy="7680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80" tIns="205740" rIns="411480" bIns="20574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911" y="10752521"/>
            <a:ext cx="23332059" cy="304152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911" y="41966996"/>
            <a:ext cx="6049476" cy="320035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>
            <a:lvl1pPr>
              <a:defRPr sz="6300"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857041" y="41966996"/>
            <a:ext cx="8209798" cy="320035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>
            <a:lvl1pPr algn="ctr">
              <a:defRPr sz="6300"/>
            </a:lvl1pPr>
          </a:lstStyle>
          <a:p>
            <a:pPr>
              <a:defRPr/>
            </a:pPr>
            <a:endParaRPr lang="de-DE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8578493" y="41966996"/>
            <a:ext cx="6049476" cy="320035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411480" tIns="205740" rIns="411480" bIns="205740" numCol="1" anchor="t" anchorCtr="0" compatLnSpc="1">
            <a:prstTxWarp prst="textNoShape">
              <a:avLst/>
            </a:prstTxWarp>
          </a:bodyPr>
          <a:lstStyle>
            <a:lvl1pPr algn="r">
              <a:defRPr sz="6300"/>
            </a:lvl1pPr>
          </a:lstStyle>
          <a:p>
            <a:pPr>
              <a:defRPr/>
            </a:pPr>
            <a:fld id="{242862DE-AA90-403A-9E0A-1CD978DF2DB9}" type="slidenum">
              <a:rPr lang="de-DE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de-DE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2pPr>
      <a:lvl3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3pPr>
      <a:lvl4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4pPr>
      <a:lvl5pPr algn="ctr" defTabSz="4114800" rtl="0" eaLnBrk="0" fontAlgn="base" hangingPunct="0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5pPr>
      <a:lvl6pPr marL="4572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6pPr>
      <a:lvl7pPr marL="9144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7pPr>
      <a:lvl8pPr marL="13716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8pPr>
      <a:lvl9pPr marL="1828800" algn="ctr" defTabSz="4114800" rtl="0" fontAlgn="base">
        <a:spcBef>
          <a:spcPct val="0"/>
        </a:spcBef>
        <a:spcAft>
          <a:spcPct val="0"/>
        </a:spcAft>
        <a:defRPr sz="19800">
          <a:solidFill>
            <a:schemeClr val="tx2"/>
          </a:solidFill>
          <a:latin typeface="Arial" charset="0"/>
        </a:defRPr>
      </a:lvl9pPr>
    </p:titleStyle>
    <p:bodyStyle>
      <a:lvl1pPr marL="1543050" indent="-1543050" algn="l" defTabSz="4114800" rtl="0" eaLnBrk="0" fontAlgn="base" hangingPunct="0">
        <a:spcBef>
          <a:spcPct val="20000"/>
        </a:spcBef>
        <a:spcAft>
          <a:spcPct val="0"/>
        </a:spcAft>
        <a:buChar char="•"/>
        <a:defRPr sz="144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0" fontAlgn="base" hangingPunct="0">
        <a:spcBef>
          <a:spcPct val="20000"/>
        </a:spcBef>
        <a:spcAft>
          <a:spcPct val="0"/>
        </a:spcAft>
        <a:buChar char="–"/>
        <a:defRPr sz="12600">
          <a:solidFill>
            <a:schemeClr val="tx1"/>
          </a:solidFill>
          <a:latin typeface="+mn-lt"/>
        </a:defRPr>
      </a:lvl2pPr>
      <a:lvl3pPr marL="5143500" indent="-1028700" algn="l" defTabSz="4114800" rtl="0" eaLnBrk="0" fontAlgn="base" hangingPunct="0">
        <a:spcBef>
          <a:spcPct val="20000"/>
        </a:spcBef>
        <a:spcAft>
          <a:spcPct val="0"/>
        </a:spcAft>
        <a:buChar char="•"/>
        <a:defRPr sz="10800">
          <a:solidFill>
            <a:schemeClr val="tx1"/>
          </a:solidFill>
          <a:latin typeface="+mn-lt"/>
        </a:defRPr>
      </a:lvl3pPr>
      <a:lvl4pPr marL="7200900" indent="-1028700" algn="l" defTabSz="4114800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4pPr>
      <a:lvl5pPr marL="9258300" indent="-1028700" algn="l" defTabSz="4114800" rtl="0" eaLnBrk="0" fontAlgn="base" hangingPunct="0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5pPr>
      <a:lvl6pPr marL="9715500" indent="-1028700" algn="l" defTabSz="4114800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6pPr>
      <a:lvl7pPr marL="10172700" indent="-1028700" algn="l" defTabSz="4114800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7pPr>
      <a:lvl8pPr marL="10629900" indent="-1028700" algn="l" defTabSz="4114800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8pPr>
      <a:lvl9pPr marL="11087100" indent="-1028700" algn="l" defTabSz="4114800" rtl="0" fontAlgn="base">
        <a:spcBef>
          <a:spcPct val="20000"/>
        </a:spcBef>
        <a:spcAft>
          <a:spcPct val="0"/>
        </a:spcAft>
        <a:buChar char="»"/>
        <a:defRPr sz="9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, rectangle&#10;&#10;Description automatically generated">
            <a:extLst>
              <a:ext uri="{FF2B5EF4-FFF2-40B4-BE49-F238E27FC236}">
                <a16:creationId xmlns:a16="http://schemas.microsoft.com/office/drawing/2014/main" id="{2328D38A-C9D2-8FDA-9CC6-5AEA8A90FC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7528"/>
            <a:ext cx="25923875" cy="6379306"/>
          </a:xfrm>
          <a:prstGeom prst="rect">
            <a:avLst/>
          </a:prstGeom>
        </p:spPr>
      </p:pic>
      <p:sp>
        <p:nvSpPr>
          <p:cNvPr id="7001" name="AutoShape 857"/>
          <p:cNvSpPr>
            <a:spLocks noChangeArrowheads="1"/>
          </p:cNvSpPr>
          <p:nvPr/>
        </p:nvSpPr>
        <p:spPr bwMode="auto">
          <a:xfrm>
            <a:off x="1241249" y="6908705"/>
            <a:ext cx="12961938" cy="3761180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de-DE" sz="810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46" name="Shape 1"/>
          <p:cNvSpPr txBox="1">
            <a:spLocks noChangeArrowheads="1"/>
          </p:cNvSpPr>
          <p:nvPr/>
        </p:nvSpPr>
        <p:spPr bwMode="auto">
          <a:xfrm>
            <a:off x="1091144" y="5950029"/>
            <a:ext cx="2386356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4114800"/>
            <a:endParaRPr lang="en-US" sz="7200" b="1" dirty="0">
              <a:solidFill>
                <a:srgbClr val="000066"/>
              </a:solidFill>
              <a:latin typeface="Arial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4719956" y="6870561"/>
            <a:ext cx="9985695" cy="24856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114800">
              <a:lnSpc>
                <a:spcPct val="90000"/>
              </a:lnSpc>
            </a:pPr>
            <a:r>
              <a:rPr lang="en-GB" sz="3200" b="1" dirty="0">
                <a:solidFill>
                  <a:srgbClr val="000000"/>
                </a:solidFill>
                <a:latin typeface="Arial"/>
              </a:rPr>
              <a:t>Introduction</a:t>
            </a: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en-US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Therapy-resistant leg ulcers that have evolved as a consequence of vein incompetence or post-thrombosis can be treated successfully by ……………………………….In a first step………………………………... </a:t>
            </a: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r>
              <a:rPr lang="en-US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…………………………………………..has been shown to promote the formation of granulation tissue (2)……………………………………...</a:t>
            </a:r>
          </a:p>
          <a:p>
            <a:pPr defTabSz="4114800">
              <a:lnSpc>
                <a:spcPct val="90000"/>
              </a:lnSpc>
              <a:spcBef>
                <a:spcPts val="1800"/>
              </a:spcBef>
            </a:pPr>
            <a:endParaRPr lang="fr-FR" sz="3200" b="1" dirty="0">
              <a:solidFill>
                <a:srgbClr val="000000"/>
              </a:solidFill>
              <a:latin typeface="Arial"/>
              <a:ea typeface="Times New Roman" pitchFamily="18" charset="0"/>
              <a:cs typeface="Arial" charset="0"/>
            </a:endParaRPr>
          </a:p>
          <a:p>
            <a:pPr defTabSz="4114800">
              <a:lnSpc>
                <a:spcPct val="90000"/>
              </a:lnSpc>
              <a:spcBef>
                <a:spcPts val="1800"/>
              </a:spcBef>
            </a:pPr>
            <a:r>
              <a:rPr lang="fr-FR" sz="3200" b="1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Case</a:t>
            </a:r>
          </a:p>
          <a:p>
            <a:pPr defTabSz="4114800">
              <a:lnSpc>
                <a:spcPct val="90000"/>
              </a:lnSpc>
              <a:spcBef>
                <a:spcPts val="1200"/>
              </a:spcBef>
            </a:pPr>
            <a:r>
              <a:rPr lang="en-GB" sz="320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 charset="0"/>
              </a:rPr>
              <a:t>A 77-year-old female patient with chronic venous insufficiency suffered from progressive venous ulcers at the  inner and outer lower right leg for five years. A broad spectrum of prior therapies had generated no success.</a:t>
            </a:r>
          </a:p>
          <a:p>
            <a:pPr>
              <a:spcBef>
                <a:spcPts val="1200"/>
              </a:spcBef>
            </a:pP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r>
              <a:rPr lang="de-DE" sz="3200" b="1" dirty="0">
                <a:solidFill>
                  <a:srgbClr val="000000"/>
                </a:solidFill>
                <a:latin typeface="Arial"/>
              </a:rPr>
              <a:t>Day 0: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3200" dirty="0">
                <a:solidFill>
                  <a:srgbClr val="000000"/>
                </a:solidFill>
                <a:latin typeface="Arial"/>
              </a:rPr>
              <a:t>The ulcer and the surrounding </a:t>
            </a:r>
            <a:r>
              <a:rPr lang="en-US" sz="3200" dirty="0" err="1">
                <a:solidFill>
                  <a:srgbClr val="000000"/>
                </a:solidFill>
                <a:latin typeface="Arial"/>
              </a:rPr>
              <a:t>lipodermatosclerosis</a:t>
            </a:r>
            <a:r>
              <a:rPr lang="en-US" sz="3200" dirty="0">
                <a:solidFill>
                  <a:srgbClr val="000000"/>
                </a:solidFill>
                <a:latin typeface="Arial"/>
              </a:rPr>
              <a:t> were removed by shaving tangentially thin layers until………………………………. The aim was to shift the deficient healing of the dermis and upper subcutis into a successful healing in the deeper subcutis.</a:t>
            </a:r>
          </a:p>
          <a:p>
            <a:pPr>
              <a:spcBef>
                <a:spcPts val="1200"/>
              </a:spcBef>
            </a:pP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r>
              <a:rPr lang="de-DE" sz="3200" b="1" dirty="0">
                <a:solidFill>
                  <a:srgbClr val="000000"/>
                </a:solidFill>
                <a:latin typeface="Arial"/>
              </a:rPr>
              <a:t>Day 0-7:XXXX-Therapy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de-DE" sz="3200" dirty="0">
                <a:solidFill>
                  <a:srgbClr val="000000"/>
                </a:solidFill>
                <a:latin typeface="Arial"/>
              </a:rPr>
              <a:t>……………………………………………………..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for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seven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days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until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robust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granulation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tissue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has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been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induced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. …………………………………………………….</a:t>
            </a:r>
            <a:endParaRPr lang="en-US" sz="3200" b="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r>
              <a:rPr lang="en-US" sz="3200" b="1" dirty="0">
                <a:solidFill>
                  <a:srgbClr val="000000"/>
                </a:solidFill>
                <a:latin typeface="Arial"/>
              </a:rPr>
              <a:t>Day 7- 12: …………Therapy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3200" dirty="0">
                <a:solidFill>
                  <a:srgbClr val="000000"/>
                </a:solidFill>
                <a:latin typeface="Arial"/>
              </a:rPr>
              <a:t>The good granulation tissue at Day 7 provided a clean and robust base for the cover ………………………………………….</a:t>
            </a: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1200"/>
              </a:spcBef>
            </a:pPr>
            <a:r>
              <a:rPr lang="de-DE" sz="3200" b="1" dirty="0">
                <a:solidFill>
                  <a:srgbClr val="000000"/>
                </a:solidFill>
                <a:latin typeface="Arial"/>
              </a:rPr>
              <a:t>Day 16-28: Wound </a:t>
            </a:r>
            <a:r>
              <a:rPr lang="de-DE" sz="3200" b="1" dirty="0" err="1">
                <a:solidFill>
                  <a:srgbClr val="000000"/>
                </a:solidFill>
                <a:latin typeface="Arial"/>
              </a:rPr>
              <a:t>Closure</a:t>
            </a:r>
            <a:endParaRPr lang="de-DE" sz="3200" b="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de-DE" sz="3200" dirty="0">
                <a:solidFill>
                  <a:srgbClr val="000000"/>
                </a:solidFill>
                <a:latin typeface="Arial"/>
              </a:rPr>
              <a:t>The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treatment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was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continued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with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the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application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of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……………………………………………………………..At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day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28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the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ulcers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were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completely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closed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.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Thereafter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venous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insufficiency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was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treated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with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……………………………………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to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avoid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recurrence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.</a:t>
            </a:r>
          </a:p>
          <a:p>
            <a:pPr indent="28575" defTabSz="4114800">
              <a:spcBef>
                <a:spcPts val="1200"/>
              </a:spcBef>
            </a:pPr>
            <a:endParaRPr lang="en-GB" sz="3200" b="1" dirty="0">
              <a:solidFill>
                <a:srgbClr val="000000"/>
              </a:solidFill>
              <a:latin typeface="Arial"/>
            </a:endParaRPr>
          </a:p>
          <a:p>
            <a:pPr indent="28575" defTabSz="4114800">
              <a:spcBef>
                <a:spcPts val="1200"/>
              </a:spcBef>
            </a:pPr>
            <a:r>
              <a:rPr lang="en-GB" sz="3200" b="1" dirty="0">
                <a:solidFill>
                  <a:srgbClr val="000000"/>
                </a:solidFill>
                <a:latin typeface="Arial"/>
              </a:rPr>
              <a:t>Conclusion:</a:t>
            </a:r>
          </a:p>
          <a:p>
            <a:pPr indent="28575" defTabSz="4114800"/>
            <a:endParaRPr lang="de-DE" sz="3200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600"/>
              </a:spcBef>
            </a:pPr>
            <a:endParaRPr lang="de-DE" sz="3200" dirty="0">
              <a:solidFill>
                <a:srgbClr val="000000"/>
              </a:solidFill>
              <a:latin typeface="Arial"/>
            </a:endParaRPr>
          </a:p>
          <a:p>
            <a:pPr>
              <a:spcBef>
                <a:spcPts val="600"/>
              </a:spcBef>
            </a:pPr>
            <a:endParaRPr lang="en-US" sz="3200" dirty="0">
              <a:solidFill>
                <a:srgbClr val="000000"/>
              </a:solidFill>
              <a:latin typeface="Arial"/>
              <a:ea typeface="Times New Roman" pitchFamily="18" charset="0"/>
              <a:cs typeface="Arial" charset="0"/>
            </a:endParaRPr>
          </a:p>
          <a:p>
            <a:pPr defTabSz="4114800">
              <a:lnSpc>
                <a:spcPct val="90000"/>
              </a:lnSpc>
              <a:spcBef>
                <a:spcPct val="25000"/>
              </a:spcBef>
            </a:pPr>
            <a:endParaRPr lang="fr-FR" sz="3200" dirty="0">
              <a:solidFill>
                <a:srgbClr val="000000"/>
              </a:solidFill>
              <a:latin typeface="Arial"/>
              <a:ea typeface="Times New Roman" pitchFamily="18" charset="0"/>
              <a:cs typeface="Arial" charset="0"/>
            </a:endParaRPr>
          </a:p>
        </p:txBody>
      </p:sp>
      <p:sp>
        <p:nvSpPr>
          <p:cNvPr id="7000" name="Rectangle 856"/>
          <p:cNvSpPr>
            <a:spLocks noChangeArrowheads="1"/>
          </p:cNvSpPr>
          <p:nvPr/>
        </p:nvSpPr>
        <p:spPr bwMode="auto">
          <a:xfrm>
            <a:off x="16228903" y="40908715"/>
            <a:ext cx="81955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28575" defTabSz="4114800"/>
            <a:endParaRPr lang="de-DE" sz="40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Textfeld 48"/>
          <p:cNvSpPr txBox="1"/>
          <p:nvPr/>
        </p:nvSpPr>
        <p:spPr>
          <a:xfrm>
            <a:off x="12600982" y="9488269"/>
            <a:ext cx="1277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>
                <a:solidFill>
                  <a:srgbClr val="000000"/>
                </a:solidFill>
                <a:latin typeface="Arial"/>
              </a:rPr>
              <a:t>Day 0</a:t>
            </a:r>
          </a:p>
        </p:txBody>
      </p:sp>
      <p:sp>
        <p:nvSpPr>
          <p:cNvPr id="50" name="Textfeld 49"/>
          <p:cNvSpPr txBox="1"/>
          <p:nvPr/>
        </p:nvSpPr>
        <p:spPr>
          <a:xfrm>
            <a:off x="12625346" y="14228092"/>
            <a:ext cx="159691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>
                <a:solidFill>
                  <a:srgbClr val="000000"/>
                </a:solidFill>
                <a:latin typeface="Arial"/>
              </a:rPr>
              <a:t>Day 0</a:t>
            </a:r>
          </a:p>
          <a:p>
            <a:r>
              <a:rPr lang="de-DE" sz="3200" dirty="0">
                <a:solidFill>
                  <a:srgbClr val="000000"/>
                </a:solidFill>
                <a:latin typeface="Arial"/>
              </a:rPr>
              <a:t>after</a:t>
            </a:r>
          </a:p>
          <a:p>
            <a:r>
              <a:rPr lang="de-DE" sz="3200" dirty="0" err="1">
                <a:solidFill>
                  <a:srgbClr val="000000"/>
                </a:solidFill>
                <a:latin typeface="Arial"/>
              </a:rPr>
              <a:t>shaving</a:t>
            </a:r>
            <a:endParaRPr lang="de-DE" sz="32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Textfeld 54"/>
          <p:cNvSpPr txBox="1"/>
          <p:nvPr/>
        </p:nvSpPr>
        <p:spPr>
          <a:xfrm>
            <a:off x="12584287" y="20379623"/>
            <a:ext cx="1277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>
                <a:solidFill>
                  <a:srgbClr val="000000"/>
                </a:solidFill>
                <a:latin typeface="Arial"/>
              </a:rPr>
              <a:t>Day 5</a:t>
            </a:r>
          </a:p>
        </p:txBody>
      </p:sp>
      <p:sp>
        <p:nvSpPr>
          <p:cNvPr id="58" name="Textfeld 57"/>
          <p:cNvSpPr txBox="1"/>
          <p:nvPr/>
        </p:nvSpPr>
        <p:spPr>
          <a:xfrm>
            <a:off x="12626697" y="36096380"/>
            <a:ext cx="15055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>
                <a:solidFill>
                  <a:srgbClr val="000000"/>
                </a:solidFill>
                <a:latin typeface="Arial"/>
              </a:rPr>
              <a:t>Day 16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12632569" y="29431512"/>
            <a:ext cx="171815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>
                <a:solidFill>
                  <a:srgbClr val="000000"/>
                </a:solidFill>
                <a:latin typeface="Arial"/>
              </a:rPr>
              <a:t>Day 7 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after 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mesh</a:t>
            </a:r>
            <a:r>
              <a:rPr lang="de-DE" sz="3200" dirty="0">
                <a:solidFill>
                  <a:srgbClr val="000000"/>
                </a:solidFill>
                <a:latin typeface="Arial"/>
              </a:rPr>
              <a:t> graft trans-plan-</a:t>
            </a:r>
            <a:r>
              <a:rPr lang="de-DE" sz="3200" dirty="0" err="1">
                <a:solidFill>
                  <a:srgbClr val="000000"/>
                </a:solidFill>
                <a:latin typeface="Arial"/>
              </a:rPr>
              <a:t>tation</a:t>
            </a:r>
            <a:endParaRPr lang="de-DE" sz="32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Textfeld 59"/>
          <p:cNvSpPr txBox="1"/>
          <p:nvPr/>
        </p:nvSpPr>
        <p:spPr>
          <a:xfrm>
            <a:off x="12657380" y="25436022"/>
            <a:ext cx="127791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>
                <a:solidFill>
                  <a:srgbClr val="000000"/>
                </a:solidFill>
                <a:latin typeface="Arial"/>
              </a:rPr>
              <a:t>Day 7</a:t>
            </a:r>
          </a:p>
        </p:txBody>
      </p:sp>
      <p:sp>
        <p:nvSpPr>
          <p:cNvPr id="61" name="Textfeld 60"/>
          <p:cNvSpPr txBox="1"/>
          <p:nvPr/>
        </p:nvSpPr>
        <p:spPr>
          <a:xfrm>
            <a:off x="12589249" y="41341001"/>
            <a:ext cx="15055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>
                <a:solidFill>
                  <a:srgbClr val="000000"/>
                </a:solidFill>
                <a:latin typeface="Arial"/>
              </a:rPr>
              <a:t>Day 28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14719956" y="42031408"/>
            <a:ext cx="103591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>
                <a:solidFill>
                  <a:srgbClr val="000000"/>
                </a:solidFill>
                <a:latin typeface="Arial"/>
              </a:rPr>
              <a:t>References</a:t>
            </a:r>
          </a:p>
          <a:p>
            <a:r>
              <a:rPr lang="fr-FR" sz="3200" dirty="0">
                <a:solidFill>
                  <a:srgbClr val="000000"/>
                </a:solidFill>
                <a:latin typeface="Arial"/>
              </a:rPr>
              <a:t>1.</a:t>
            </a:r>
          </a:p>
          <a:p>
            <a:r>
              <a:rPr lang="fr-FR" sz="3200" dirty="0">
                <a:solidFill>
                  <a:srgbClr val="000000"/>
                </a:solidFill>
                <a:latin typeface="Arial"/>
              </a:rPr>
              <a:t>2.</a:t>
            </a:r>
          </a:p>
          <a:p>
            <a:r>
              <a:rPr lang="fr-FR" sz="3200" dirty="0">
                <a:solidFill>
                  <a:srgbClr val="000000"/>
                </a:solidFill>
                <a:latin typeface="Arial"/>
              </a:rPr>
              <a:t>3.</a:t>
            </a:r>
          </a:p>
          <a:p>
            <a:r>
              <a:rPr lang="fr-FR" sz="3200" dirty="0">
                <a:solidFill>
                  <a:srgbClr val="000000"/>
                </a:solidFill>
                <a:latin typeface="Arial"/>
              </a:rPr>
              <a:t>4.</a:t>
            </a:r>
            <a:endParaRPr lang="de-DE" sz="320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Shape 2"/>
          <p:cNvSpPr txBox="1">
            <a:spLocks noChangeArrowheads="1"/>
          </p:cNvSpPr>
          <p:nvPr/>
        </p:nvSpPr>
        <p:spPr bwMode="auto">
          <a:xfrm>
            <a:off x="1191902" y="916525"/>
            <a:ext cx="2410592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</a:rPr>
              <a:t>Case: …..</a:t>
            </a:r>
          </a:p>
        </p:txBody>
      </p:sp>
      <p:sp>
        <p:nvSpPr>
          <p:cNvPr id="34" name="Shape 12"/>
          <p:cNvSpPr txBox="1">
            <a:spLocks noChangeArrowheads="1"/>
          </p:cNvSpPr>
          <p:nvPr/>
        </p:nvSpPr>
        <p:spPr bwMode="auto">
          <a:xfrm>
            <a:off x="1191902" y="4284029"/>
            <a:ext cx="250239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de-DE" sz="3600">
                <a:solidFill>
                  <a:schemeClr val="bg1"/>
                </a:solidFill>
              </a:rPr>
              <a:t>Authors</a:t>
            </a:r>
            <a:r>
              <a:rPr lang="de-DE" sz="3600" dirty="0">
                <a:solidFill>
                  <a:schemeClr val="bg1"/>
                </a:solidFill>
              </a:rPr>
              <a:t>:…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1191902" y="5116631"/>
            <a:ext cx="8930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Department of …., Hospital…., Country:….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03419924-28C5-40B3-B91D-EA0A623F92A4}"/>
              </a:ext>
            </a:extLst>
          </p:cNvPr>
          <p:cNvSpPr/>
          <p:nvPr/>
        </p:nvSpPr>
        <p:spPr bwMode="auto">
          <a:xfrm>
            <a:off x="1698298" y="7884695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Rechteck 34">
            <a:extLst>
              <a:ext uri="{FF2B5EF4-FFF2-40B4-BE49-F238E27FC236}">
                <a16:creationId xmlns:a16="http://schemas.microsoft.com/office/drawing/2014/main" id="{1EC0543F-235E-48FA-B7DD-2643FC1C5B0E}"/>
              </a:ext>
            </a:extLst>
          </p:cNvPr>
          <p:cNvSpPr/>
          <p:nvPr/>
        </p:nvSpPr>
        <p:spPr bwMode="auto">
          <a:xfrm>
            <a:off x="7371671" y="7884695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229C5497-DA6F-441B-970A-88FF352CDF2C}"/>
              </a:ext>
            </a:extLst>
          </p:cNvPr>
          <p:cNvSpPr/>
          <p:nvPr/>
        </p:nvSpPr>
        <p:spPr bwMode="auto">
          <a:xfrm>
            <a:off x="7649006" y="13548934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8" name="Rechteck 37">
            <a:extLst>
              <a:ext uri="{FF2B5EF4-FFF2-40B4-BE49-F238E27FC236}">
                <a16:creationId xmlns:a16="http://schemas.microsoft.com/office/drawing/2014/main" id="{D804DF7A-6FA8-4453-98BB-60916440C56F}"/>
              </a:ext>
            </a:extLst>
          </p:cNvPr>
          <p:cNvSpPr/>
          <p:nvPr/>
        </p:nvSpPr>
        <p:spPr bwMode="auto">
          <a:xfrm>
            <a:off x="1698297" y="13497092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3D23A7A0-B9C1-4366-8ED0-83D296496FE6}"/>
              </a:ext>
            </a:extLst>
          </p:cNvPr>
          <p:cNvSpPr/>
          <p:nvPr/>
        </p:nvSpPr>
        <p:spPr bwMode="auto">
          <a:xfrm>
            <a:off x="1698296" y="19189216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60FB6BAA-7785-462F-B2BD-A5D2FFE64D47}"/>
              </a:ext>
            </a:extLst>
          </p:cNvPr>
          <p:cNvSpPr/>
          <p:nvPr/>
        </p:nvSpPr>
        <p:spPr bwMode="auto">
          <a:xfrm>
            <a:off x="7441968" y="19264335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BDE678E1-C0BB-45BD-8F85-FA51BB57EE19}"/>
              </a:ext>
            </a:extLst>
          </p:cNvPr>
          <p:cNvSpPr/>
          <p:nvPr/>
        </p:nvSpPr>
        <p:spPr bwMode="auto">
          <a:xfrm>
            <a:off x="1777980" y="24691400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3" name="Rechteck 52">
            <a:extLst>
              <a:ext uri="{FF2B5EF4-FFF2-40B4-BE49-F238E27FC236}">
                <a16:creationId xmlns:a16="http://schemas.microsoft.com/office/drawing/2014/main" id="{0E824660-BC7B-434F-8708-C5643930FF97}"/>
              </a:ext>
            </a:extLst>
          </p:cNvPr>
          <p:cNvSpPr/>
          <p:nvPr/>
        </p:nvSpPr>
        <p:spPr bwMode="auto">
          <a:xfrm>
            <a:off x="1777979" y="29742333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059707C7-1123-4355-B5F2-E3B585BBE168}"/>
              </a:ext>
            </a:extLst>
          </p:cNvPr>
          <p:cNvSpPr/>
          <p:nvPr/>
        </p:nvSpPr>
        <p:spPr bwMode="auto">
          <a:xfrm>
            <a:off x="1634822" y="34770077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</a:t>
            </a:r>
          </a:p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8100" dirty="0"/>
              <a:t>Etc…</a:t>
            </a: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E38B1889-FEA6-4C8C-B221-2910DAA4E8A7}"/>
              </a:ext>
            </a:extLst>
          </p:cNvPr>
          <p:cNvSpPr/>
          <p:nvPr/>
        </p:nvSpPr>
        <p:spPr bwMode="auto">
          <a:xfrm>
            <a:off x="7392764" y="24605015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BA4E3196-8155-41C6-BCD1-E4FE721F40AC}"/>
              </a:ext>
            </a:extLst>
          </p:cNvPr>
          <p:cNvSpPr/>
          <p:nvPr/>
        </p:nvSpPr>
        <p:spPr bwMode="auto">
          <a:xfrm>
            <a:off x="7320370" y="29718570"/>
            <a:ext cx="5044693" cy="3869246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114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8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Picture </a:t>
            </a:r>
            <a:endParaRPr kumimoji="0" lang="en-US" sz="8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57D79B5-7081-4945-90F7-43F27AB9BFE8}"/>
              </a:ext>
            </a:extLst>
          </p:cNvPr>
          <p:cNvSpPr txBox="1"/>
          <p:nvPr/>
        </p:nvSpPr>
        <p:spPr>
          <a:xfrm rot="18789744">
            <a:off x="5205613" y="16822181"/>
            <a:ext cx="19740660" cy="4508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700" b="1" dirty="0"/>
              <a:t>TEMPLATE</a:t>
            </a:r>
            <a:endParaRPr lang="en-US" sz="287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148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8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148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8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</Words>
  <Application>Microsoft Office PowerPoint</Application>
  <PresentationFormat>Custom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1_Standarddesign</vt:lpstr>
      <vt:lpstr>PowerPoint Presentation</vt:lpstr>
    </vt:vector>
  </TitlesOfParts>
  <Company>Paul Hartmann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Paul Hartmann AG</dc:creator>
  <cp:lastModifiedBy>Bara | Codan-Consulting</cp:lastModifiedBy>
  <cp:revision>121</cp:revision>
  <dcterms:created xsi:type="dcterms:W3CDTF">2009-01-09T06:49:24Z</dcterms:created>
  <dcterms:modified xsi:type="dcterms:W3CDTF">2023-06-23T10:40:43Z</dcterms:modified>
</cp:coreProperties>
</file>